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66" r:id="rId15"/>
    <p:sldId id="269" r:id="rId16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65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85921" y="3996131"/>
            <a:ext cx="7728856" cy="2122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1750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9572" y="4387026"/>
            <a:ext cx="7728856" cy="20747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indent="-635" algn="ctr">
              <a:lnSpc>
                <a:spcPct val="101000"/>
              </a:lnSpc>
              <a:spcBef>
                <a:spcPts val="70"/>
              </a:spcBef>
            </a:pPr>
            <a:r>
              <a:rPr spc="-45" dirty="0"/>
              <a:t>Machine </a:t>
            </a:r>
            <a:r>
              <a:rPr spc="-40" dirty="0"/>
              <a:t> </a:t>
            </a:r>
            <a:r>
              <a:rPr spc="-110" dirty="0"/>
              <a:t>Learning </a:t>
            </a:r>
            <a:r>
              <a:rPr lang="en-IN" spc="-110" dirty="0"/>
              <a:t>Project</a:t>
            </a:r>
            <a:r>
              <a:rPr spc="-110" dirty="0"/>
              <a:t> </a:t>
            </a:r>
            <a:r>
              <a:rPr spc="-140" dirty="0"/>
              <a:t>for </a:t>
            </a:r>
            <a:r>
              <a:rPr spc="-1545" dirty="0"/>
              <a:t> </a:t>
            </a:r>
            <a:r>
              <a:rPr spc="-130" dirty="0"/>
              <a:t>Heart</a:t>
            </a:r>
            <a:r>
              <a:rPr spc="-245" dirty="0"/>
              <a:t> </a:t>
            </a:r>
            <a:r>
              <a:rPr spc="-135" dirty="0"/>
              <a:t>Disease</a:t>
            </a:r>
            <a:r>
              <a:rPr spc="-240" dirty="0"/>
              <a:t> </a:t>
            </a:r>
            <a:r>
              <a:rPr spc="-65" dirty="0"/>
              <a:t>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6A92C-971F-8936-5985-CA9CC60CF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0" y="1339850"/>
            <a:ext cx="7064744" cy="247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9F6E1-D534-B90D-C26E-F54C994E07F0}"/>
              </a:ext>
            </a:extLst>
          </p:cNvPr>
          <p:cNvSpPr txBox="1"/>
          <p:nvPr/>
        </p:nvSpPr>
        <p:spPr>
          <a:xfrm>
            <a:off x="13569950" y="895985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 </a:t>
            </a:r>
            <a:r>
              <a:rPr lang="en-IN" sz="2400" dirty="0" err="1">
                <a:solidFill>
                  <a:schemeClr val="bg1"/>
                </a:solidFill>
              </a:rPr>
              <a:t>Susnata</a:t>
            </a:r>
            <a:r>
              <a:rPr lang="en-IN" sz="2400" dirty="0">
                <a:solidFill>
                  <a:schemeClr val="bg1"/>
                </a:solidFill>
              </a:rPr>
              <a:t> Das Mahapatra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Reg.No</a:t>
            </a:r>
            <a:r>
              <a:rPr lang="en-IN" sz="2400" dirty="0">
                <a:solidFill>
                  <a:schemeClr val="bg1"/>
                </a:solidFill>
              </a:rPr>
              <a:t>: 12111532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9394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spc="-75" dirty="0">
                <a:solidFill>
                  <a:srgbClr val="FFAB40"/>
                </a:solidFill>
              </a:rPr>
              <a:t>Analysis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954326" y="2056495"/>
            <a:ext cx="7804989" cy="6290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1. </a:t>
            </a:r>
            <a:r>
              <a:rPr lang="en-US" sz="2100" b="1" u="sng" spc="-80" dirty="0">
                <a:solidFill>
                  <a:srgbClr val="FFFFFF"/>
                </a:solidFill>
                <a:latin typeface="Verdana"/>
                <a:cs typeface="Verdana"/>
              </a:rPr>
              <a:t>Dataset Overview: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The dataset comprises various physiological and clinical attributes of individuals, including age, sex, blood pressure, cholesterol levels, and electrocardiogram (EKG) results.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Target variable: Heart Disease, categorized into "Presence" and "Absence".</a:t>
            </a:r>
          </a:p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2. </a:t>
            </a:r>
            <a:r>
              <a:rPr lang="en-US" sz="2100" b="1" u="sng" spc="-80" dirty="0">
                <a:solidFill>
                  <a:srgbClr val="FFFFFF"/>
                </a:solidFill>
                <a:latin typeface="Verdana"/>
                <a:cs typeface="Verdana"/>
              </a:rPr>
              <a:t>Statistical Insights: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Descriptive statistics provided insights into the central tendency, dispersion, and distribution of the dataset features.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Most features exhibited variability, with age ranging from 29 to 77 years and blood pressure (BP) ranging from 94 to 200 mmHg.</a:t>
            </a:r>
          </a:p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3. </a:t>
            </a:r>
            <a:r>
              <a:rPr lang="en-US" sz="2100" b="1" u="sng" spc="-80" dirty="0">
                <a:solidFill>
                  <a:srgbClr val="FFFFFF"/>
                </a:solidFill>
                <a:latin typeface="Verdana"/>
                <a:cs typeface="Verdana"/>
              </a:rPr>
              <a:t>Data Preprocessing: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Handled categorical variables through encoding and one-hot encoding techniques.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Scaled continuous features to ensure uniformity in magnitude and prevent dominance of certain variables during model training.</a:t>
            </a:r>
            <a:endParaRPr sz="2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4750" y="2101850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9394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spc="-75" dirty="0">
                <a:solidFill>
                  <a:srgbClr val="FFAB40"/>
                </a:solidFill>
              </a:rPr>
              <a:t>Analysis</a:t>
            </a:r>
            <a:endParaRPr lang="en-IN"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954326" y="2254250"/>
            <a:ext cx="7728789" cy="49461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4. </a:t>
            </a:r>
            <a:r>
              <a:rPr lang="en-US" sz="2100" b="1" u="sng" spc="-80" dirty="0">
                <a:solidFill>
                  <a:srgbClr val="FFFFFF"/>
                </a:solidFill>
                <a:latin typeface="Verdana"/>
                <a:cs typeface="Verdana"/>
              </a:rPr>
              <a:t>Model Building and Evaluation: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Trained various classification models, including Logistic Regression, Naive Bayes, Support Vector Machine (SVM), K Nearest </a:t>
            </a:r>
            <a:r>
              <a:rPr lang="en-US" sz="2100" spc="-80" dirty="0" err="1">
                <a:solidFill>
                  <a:srgbClr val="FFFFFF"/>
                </a:solidFill>
                <a:latin typeface="Verdana"/>
                <a:cs typeface="Verdana"/>
              </a:rPr>
              <a:t>Neighbours</a:t>
            </a: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 (KNN), Decision Tree, Random Forest, and </a:t>
            </a:r>
            <a:r>
              <a:rPr lang="en-US" sz="2100" spc="-80" dirty="0" err="1">
                <a:solidFill>
                  <a:srgbClr val="FFFFFF"/>
                </a:solidFill>
                <a:latin typeface="Verdana"/>
                <a:cs typeface="Verdana"/>
              </a:rPr>
              <a:t>XGBoost</a:t>
            </a: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Evaluated models using accuracy scores, with Random Forest Classifier emerging as the top performer (85.19% accuracy).</a:t>
            </a:r>
          </a:p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5. </a:t>
            </a:r>
            <a:r>
              <a:rPr lang="en-US" sz="2100" b="1" u="sng" spc="-80" dirty="0">
                <a:solidFill>
                  <a:srgbClr val="FFFFFF"/>
                </a:solidFill>
                <a:latin typeface="Verdana"/>
                <a:cs typeface="Verdana"/>
              </a:rPr>
              <a:t>Feature Importance: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Identified key features contributing to heart disease prediction, such as age, blood pressure, cholesterol levels, and maximum heart rate.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Highlighted the significance of these features in understanding the risk factors associated with heart disease.</a:t>
            </a:r>
            <a:endParaRPr sz="2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36150" y="2059154"/>
            <a:ext cx="666749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93948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spc="-75" dirty="0">
                <a:solidFill>
                  <a:srgbClr val="FFAB40"/>
                </a:solidFill>
              </a:rPr>
              <a:t>Analysis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960676" y="2076351"/>
            <a:ext cx="7265874" cy="46197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6. Model Interpretation: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Emphasized the importance of interpretability and domain knowledge in understanding model predictions.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Discussed the implications of model predictions in clinical practice for early detection and prevention of heart disease.</a:t>
            </a:r>
          </a:p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7. Future Directions: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Recommended further exploration into feature engineering, data collection, and model refinement to enhance prediction accuracy and interpretability.</a:t>
            </a:r>
          </a:p>
          <a:p>
            <a:pPr marL="355600" marR="5080" indent="-342900">
              <a:lnSpc>
                <a:spcPct val="101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100" spc="-80" dirty="0">
                <a:solidFill>
                  <a:srgbClr val="FFFFFF"/>
                </a:solidFill>
                <a:latin typeface="Verdana"/>
                <a:cs typeface="Verdana"/>
              </a:rPr>
              <a:t>Suggested collaboration with healthcare professionals to validate model predictions and integrate them into clinical decision-making processes.</a:t>
            </a:r>
            <a:endParaRPr lang="en-US" sz="2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2350" y="1797050"/>
            <a:ext cx="666749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7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4615" y="1442859"/>
            <a:ext cx="1097661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229" dirty="0">
                <a:solidFill>
                  <a:srgbClr val="FFAB40"/>
                </a:solidFill>
                <a:latin typeface="Tahoma"/>
                <a:cs typeface="Tahoma"/>
              </a:rPr>
              <a:t>Case</a:t>
            </a:r>
            <a:r>
              <a:rPr sz="4850" spc="-25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850" spc="190" dirty="0">
                <a:solidFill>
                  <a:srgbClr val="FFAB40"/>
                </a:solidFill>
                <a:latin typeface="Tahoma"/>
                <a:cs typeface="Tahoma"/>
              </a:rPr>
              <a:t>Studies</a:t>
            </a:r>
            <a:r>
              <a:rPr sz="4850" spc="-20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850" spc="275" dirty="0">
                <a:solidFill>
                  <a:srgbClr val="FFAB40"/>
                </a:solidFill>
                <a:latin typeface="Tahoma"/>
                <a:cs typeface="Tahoma"/>
              </a:rPr>
              <a:t>and</a:t>
            </a:r>
            <a:r>
              <a:rPr sz="4850" spc="-20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850" spc="235" dirty="0">
                <a:solidFill>
                  <a:srgbClr val="FFAB40"/>
                </a:solidFill>
                <a:latin typeface="Tahoma"/>
                <a:cs typeface="Tahoma"/>
              </a:rPr>
              <a:t>Success</a:t>
            </a:r>
            <a:r>
              <a:rPr sz="4850" spc="-20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850" spc="135" dirty="0">
                <a:solidFill>
                  <a:srgbClr val="FFAB40"/>
                </a:solidFill>
                <a:latin typeface="Tahoma"/>
                <a:cs typeface="Tahoma"/>
              </a:rPr>
              <a:t>Stories</a:t>
            </a:r>
            <a:endParaRPr sz="485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0130" y="2958071"/>
            <a:ext cx="8886190" cy="170433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algn="ctr">
              <a:lnSpc>
                <a:spcPts val="2630"/>
              </a:lnSpc>
              <a:spcBef>
                <a:spcPts val="195"/>
              </a:spcBef>
            </a:pP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200" spc="9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00" spc="114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00" spc="65" dirty="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showcase 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practical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application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and impact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advanced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predicting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heart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diseases.</a:t>
            </a:r>
            <a:endParaRPr sz="2200">
              <a:latin typeface="Verdana"/>
              <a:cs typeface="Verdana"/>
            </a:endParaRPr>
          </a:p>
          <a:p>
            <a:pPr marL="633730" marR="626110" algn="ctr">
              <a:lnSpc>
                <a:spcPts val="2630"/>
              </a:lnSpc>
              <a:spcBef>
                <a:spcPts val="60"/>
              </a:spcBef>
            </a:pP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18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00" spc="114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-2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spc="65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healthcare.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6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607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spc="185" dirty="0">
                <a:solidFill>
                  <a:srgbClr val="FFAB40"/>
                </a:solidFill>
                <a:latin typeface="Tahoma"/>
                <a:cs typeface="Tahoma"/>
              </a:rPr>
              <a:t>Conclusion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326" y="2195068"/>
            <a:ext cx="7652589" cy="73933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100"/>
              </a:spcBef>
            </a:pPr>
            <a:r>
              <a:rPr lang="en-US" sz="2250" spc="-90" dirty="0">
                <a:solidFill>
                  <a:srgbClr val="FFFFFF"/>
                </a:solidFill>
                <a:latin typeface="Verdana"/>
                <a:cs typeface="Verdana"/>
              </a:rPr>
              <a:t>The Heart Disease Prediction project successfully utilized machine learning to forecast the presence or absence of heart disease based on physiological and clinical attributes. Key highlights include:</a:t>
            </a:r>
          </a:p>
          <a:p>
            <a:pPr marL="12700" marR="5080">
              <a:lnSpc>
                <a:spcPct val="100899"/>
              </a:lnSpc>
              <a:spcBef>
                <a:spcPts val="100"/>
              </a:spcBef>
            </a:pPr>
            <a:endParaRPr lang="en-US" sz="2250" spc="-9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00899"/>
              </a:lnSpc>
              <a:spcBef>
                <a:spcPts val="100"/>
              </a:spcBef>
            </a:pPr>
            <a:r>
              <a:rPr lang="en-US" sz="2250" b="1" u="sng" spc="-90" dirty="0">
                <a:solidFill>
                  <a:srgbClr val="FFFFFF"/>
                </a:solidFill>
                <a:latin typeface="Verdana"/>
                <a:cs typeface="Verdana"/>
              </a:rPr>
              <a:t>Model Performance</a:t>
            </a:r>
            <a:r>
              <a:rPr lang="en-US" sz="2250" spc="-90" dirty="0">
                <a:solidFill>
                  <a:srgbClr val="FFFFFF"/>
                </a:solidFill>
                <a:latin typeface="Verdana"/>
                <a:cs typeface="Verdana"/>
              </a:rPr>
              <a:t>: The Random Forest Classifier emerged as the top performer, achieving an accuracy of 85.19% in predicting heart disease.</a:t>
            </a:r>
          </a:p>
          <a:p>
            <a:pPr marL="12700" marR="5080">
              <a:lnSpc>
                <a:spcPct val="100899"/>
              </a:lnSpc>
              <a:spcBef>
                <a:spcPts val="100"/>
              </a:spcBef>
            </a:pPr>
            <a:r>
              <a:rPr lang="en-US" sz="2250" b="1" u="sng" spc="-90" dirty="0">
                <a:solidFill>
                  <a:srgbClr val="FFFFFF"/>
                </a:solidFill>
                <a:latin typeface="Verdana"/>
                <a:cs typeface="Verdana"/>
              </a:rPr>
              <a:t>Feature Importance: </a:t>
            </a:r>
            <a:r>
              <a:rPr lang="en-US" sz="2250" spc="-90" dirty="0">
                <a:solidFill>
                  <a:srgbClr val="FFFFFF"/>
                </a:solidFill>
                <a:latin typeface="Verdana"/>
                <a:cs typeface="Verdana"/>
              </a:rPr>
              <a:t>Age, blood pressure, cholesterol levels, and maximum heart rate were identified as crucial predictors of heart disease, providing valuable insights into cardiovascular risk assessment.</a:t>
            </a:r>
          </a:p>
          <a:p>
            <a:pPr marL="12700" marR="5080">
              <a:lnSpc>
                <a:spcPct val="100899"/>
              </a:lnSpc>
              <a:spcBef>
                <a:spcPts val="100"/>
              </a:spcBef>
            </a:pPr>
            <a:r>
              <a:rPr lang="en-US" sz="2250" b="1" u="sng" spc="-90" dirty="0">
                <a:solidFill>
                  <a:srgbClr val="FFFFFF"/>
                </a:solidFill>
                <a:latin typeface="Verdana"/>
                <a:cs typeface="Verdana"/>
              </a:rPr>
              <a:t>Clinical Implications: </a:t>
            </a:r>
            <a:r>
              <a:rPr lang="en-US" sz="2250" spc="-90" dirty="0">
                <a:solidFill>
                  <a:srgbClr val="FFFFFF"/>
                </a:solidFill>
                <a:latin typeface="Verdana"/>
                <a:cs typeface="Verdana"/>
              </a:rPr>
              <a:t>The developed model offers significant implications for proactive heart disease management in clinical settings, enabling early detection and tailored interventions for improved patient outcomes.</a:t>
            </a:r>
          </a:p>
          <a:p>
            <a:pPr marL="12700" marR="5080">
              <a:lnSpc>
                <a:spcPct val="100899"/>
              </a:lnSpc>
              <a:spcBef>
                <a:spcPts val="100"/>
              </a:spcBef>
            </a:pPr>
            <a:r>
              <a:rPr lang="en-US" sz="2250" b="1" u="sng" spc="-90" dirty="0">
                <a:solidFill>
                  <a:srgbClr val="FFFFFF"/>
                </a:solidFill>
                <a:latin typeface="Verdana"/>
                <a:cs typeface="Verdana"/>
              </a:rPr>
              <a:t>Future Directions: </a:t>
            </a:r>
            <a:r>
              <a:rPr lang="en-US" sz="2250" spc="-90" dirty="0">
                <a:solidFill>
                  <a:srgbClr val="FFFFFF"/>
                </a:solidFill>
                <a:latin typeface="Verdana"/>
                <a:cs typeface="Verdana"/>
              </a:rPr>
              <a:t>Further refinement and validation of the model, along with collaboration with healthcare professionals, are recommended to enhance prediction accuracy and facilitate real-world implementation.</a:t>
            </a:r>
            <a:endParaRPr sz="225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4620" y="12727"/>
            <a:ext cx="18288000" cy="102869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31350" y="2406650"/>
            <a:ext cx="4948555" cy="17344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750" spc="55" dirty="0">
                <a:solidFill>
                  <a:srgbClr val="FFAB40"/>
                </a:solidFill>
                <a:latin typeface="Verdana"/>
                <a:cs typeface="Verdana"/>
              </a:rPr>
              <a:t>  </a:t>
            </a:r>
            <a:r>
              <a:rPr lang="en-IN" sz="2750" spc="30" dirty="0">
                <a:solidFill>
                  <a:srgbClr val="FFAB40"/>
                </a:solidFill>
                <a:latin typeface="Verdana"/>
                <a:cs typeface="Verdana"/>
              </a:rPr>
              <a:t>Susnata.12111532@lpu.in</a:t>
            </a:r>
            <a:endParaRPr sz="27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750" spc="-490" dirty="0">
                <a:solidFill>
                  <a:srgbClr val="FFAB40"/>
                </a:solidFill>
                <a:latin typeface="Verdana"/>
                <a:cs typeface="Verdana"/>
              </a:rPr>
              <a:t>+91</a:t>
            </a:r>
            <a:r>
              <a:rPr lang="en-IN" sz="2750" spc="-240" dirty="0">
                <a:solidFill>
                  <a:srgbClr val="FFAB40"/>
                </a:solidFill>
                <a:latin typeface="Verdana"/>
                <a:cs typeface="Verdana"/>
              </a:rPr>
              <a:t>-</a:t>
            </a:r>
            <a:r>
              <a:rPr lang="en-IN" sz="2750" spc="-120" dirty="0">
                <a:solidFill>
                  <a:srgbClr val="FFAB40"/>
                </a:solidFill>
                <a:latin typeface="Verdana"/>
                <a:cs typeface="Verdana"/>
              </a:rPr>
              <a:t>6295635084</a:t>
            </a: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endParaRPr sz="2750" dirty="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93F73-5B4E-C679-C5B3-60483016C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2711450"/>
            <a:ext cx="7143750" cy="4762500"/>
          </a:xfrm>
          <a:prstGeom prst="rect">
            <a:avLst/>
          </a:prstGeom>
          <a:solidFill>
            <a:srgbClr val="FFC000">
              <a:alpha val="0"/>
            </a:srgbClr>
          </a:solidFill>
          <a:effectLst>
            <a:outerShdw blurRad="609600" dist="50800" dir="5400000" sx="1000" sy="1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116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60" dirty="0">
                <a:solidFill>
                  <a:srgbClr val="FFAB40"/>
                </a:solidFill>
              </a:rPr>
              <a:t>Introduction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1" y="3240595"/>
            <a:ext cx="6346825" cy="26930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200"/>
              </a:spcBef>
            </a:pPr>
            <a:r>
              <a:rPr sz="2500" spc="70" dirty="0">
                <a:solidFill>
                  <a:srgbClr val="FFFFFF"/>
                </a:solidFill>
                <a:latin typeface="Verdana"/>
                <a:cs typeface="Verdana"/>
              </a:rPr>
              <a:t>Welcome </a:t>
            </a:r>
            <a:r>
              <a:rPr sz="2500" spc="1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500" spc="4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500" spc="15" dirty="0">
                <a:solidFill>
                  <a:srgbClr val="FFFFFF"/>
                </a:solidFill>
                <a:latin typeface="Verdana"/>
                <a:cs typeface="Verdana"/>
              </a:rPr>
              <a:t>presentation </a:t>
            </a:r>
            <a:r>
              <a:rPr sz="2500" spc="7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500" spc="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50" i="1" spc="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50" i="1" spc="1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50" i="1" spc="-20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550" i="1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50" i="1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50" i="1" spc="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50" i="1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50" i="1" spc="10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50" i="1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50" i="1" spc="22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550" i="1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50" i="1" spc="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50" i="1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550" i="1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50" i="1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50" i="1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50" i="1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50" i="1" spc="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550" i="1" spc="-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50" i="1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50" i="1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50" i="1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50" i="1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50" i="1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50" i="1" spc="90" dirty="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sz="2550" i="1" spc="-2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50" i="1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50" i="1" spc="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50" i="1" spc="70" dirty="0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sz="2550" i="1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50" i="1" spc="10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550" i="1" spc="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550" i="1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50" i="1" spc="-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50" i="1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5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8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500" b="1" spc="-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b="1" spc="-105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2500" b="1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00" b="1" spc="-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b="1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b="1" spc="-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b="1" spc="-1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b="1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b="1" spc="-4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500" b="1" spc="-8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sz="2500" spc="-10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500" spc="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session, </a:t>
            </a:r>
            <a:r>
              <a:rPr sz="2500" spc="65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500" spc="1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5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10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2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5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75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2500" spc="65" dirty="0">
                <a:solidFill>
                  <a:srgbClr val="FFFFFF"/>
                </a:solidFill>
                <a:latin typeface="Verdana"/>
                <a:cs typeface="Verdana"/>
              </a:rPr>
              <a:t>machine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learning 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algorithms </a:t>
            </a:r>
            <a:r>
              <a:rPr sz="2500" spc="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500" spc="10" dirty="0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sz="2500" spc="-8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z="25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5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Verdana"/>
                <a:cs typeface="Verdana"/>
              </a:rPr>
              <a:t>predicting</a:t>
            </a:r>
            <a:r>
              <a:rPr sz="25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Verdana"/>
                <a:cs typeface="Verdana"/>
              </a:rPr>
              <a:t>heart</a:t>
            </a:r>
            <a:r>
              <a:rPr sz="25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diseases.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9296400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-125" dirty="0">
                <a:solidFill>
                  <a:srgbClr val="FFAB40"/>
                </a:solidFill>
              </a:rPr>
              <a:t>U</a:t>
            </a:r>
            <a:r>
              <a:rPr sz="4650" spc="-50" dirty="0">
                <a:solidFill>
                  <a:srgbClr val="FFAB40"/>
                </a:solidFill>
              </a:rPr>
              <a:t>n</a:t>
            </a:r>
            <a:r>
              <a:rPr sz="4650" spc="-10" dirty="0">
                <a:solidFill>
                  <a:srgbClr val="FFAB40"/>
                </a:solidFill>
              </a:rPr>
              <a:t>d</a:t>
            </a:r>
            <a:r>
              <a:rPr sz="4650" spc="-110" dirty="0">
                <a:solidFill>
                  <a:srgbClr val="FFAB40"/>
                </a:solidFill>
              </a:rPr>
              <a:t>e</a:t>
            </a:r>
            <a:r>
              <a:rPr sz="4650" spc="-260" dirty="0">
                <a:solidFill>
                  <a:srgbClr val="FFAB40"/>
                </a:solidFill>
              </a:rPr>
              <a:t>r</a:t>
            </a:r>
            <a:r>
              <a:rPr sz="4650" spc="-220" dirty="0">
                <a:solidFill>
                  <a:srgbClr val="FFAB40"/>
                </a:solidFill>
              </a:rPr>
              <a:t>s</a:t>
            </a:r>
            <a:r>
              <a:rPr sz="4650" spc="-45" dirty="0">
                <a:solidFill>
                  <a:srgbClr val="FFAB40"/>
                </a:solidFill>
              </a:rPr>
              <a:t>t</a:t>
            </a:r>
            <a:r>
              <a:rPr sz="4650" spc="-190" dirty="0">
                <a:solidFill>
                  <a:srgbClr val="FFAB40"/>
                </a:solidFill>
              </a:rPr>
              <a:t>a</a:t>
            </a:r>
            <a:r>
              <a:rPr sz="4650" spc="-50" dirty="0">
                <a:solidFill>
                  <a:srgbClr val="FFAB40"/>
                </a:solidFill>
              </a:rPr>
              <a:t>n</a:t>
            </a:r>
            <a:r>
              <a:rPr sz="4650" spc="-10" dirty="0">
                <a:solidFill>
                  <a:srgbClr val="FFAB40"/>
                </a:solidFill>
              </a:rPr>
              <a:t>d</a:t>
            </a:r>
            <a:r>
              <a:rPr sz="4650" spc="-140" dirty="0">
                <a:solidFill>
                  <a:srgbClr val="FFAB40"/>
                </a:solidFill>
              </a:rPr>
              <a:t>i</a:t>
            </a:r>
            <a:r>
              <a:rPr sz="4650" spc="-50" dirty="0">
                <a:solidFill>
                  <a:srgbClr val="FFAB40"/>
                </a:solidFill>
              </a:rPr>
              <a:t>n</a:t>
            </a:r>
            <a:r>
              <a:rPr sz="4650" spc="25" dirty="0">
                <a:solidFill>
                  <a:srgbClr val="FFAB40"/>
                </a:solidFill>
              </a:rPr>
              <a:t>g</a:t>
            </a:r>
            <a:r>
              <a:rPr sz="4650" spc="-240" dirty="0">
                <a:solidFill>
                  <a:srgbClr val="FFAB40"/>
                </a:solidFill>
              </a:rPr>
              <a:t> </a:t>
            </a:r>
            <a:r>
              <a:rPr sz="4650" spc="-150" dirty="0">
                <a:solidFill>
                  <a:srgbClr val="FFAB40"/>
                </a:solidFill>
              </a:rPr>
              <a:t>H</a:t>
            </a:r>
            <a:r>
              <a:rPr sz="4650" spc="-175" dirty="0">
                <a:solidFill>
                  <a:srgbClr val="FFAB40"/>
                </a:solidFill>
              </a:rPr>
              <a:t>e</a:t>
            </a:r>
            <a:r>
              <a:rPr sz="4650" spc="-190" dirty="0">
                <a:solidFill>
                  <a:srgbClr val="FFAB40"/>
                </a:solidFill>
              </a:rPr>
              <a:t>ar</a:t>
            </a:r>
            <a:r>
              <a:rPr sz="4650" spc="-40" dirty="0">
                <a:solidFill>
                  <a:srgbClr val="FFAB40"/>
                </a:solidFill>
              </a:rPr>
              <a:t>t</a:t>
            </a:r>
            <a:r>
              <a:rPr sz="4650" spc="-240" dirty="0">
                <a:solidFill>
                  <a:srgbClr val="FFAB40"/>
                </a:solidFill>
              </a:rPr>
              <a:t> </a:t>
            </a:r>
            <a:r>
              <a:rPr sz="4650" spc="-25" dirty="0">
                <a:solidFill>
                  <a:srgbClr val="FFAB40"/>
                </a:solidFill>
              </a:rPr>
              <a:t>D</a:t>
            </a:r>
            <a:r>
              <a:rPr sz="4650" spc="-140" dirty="0">
                <a:solidFill>
                  <a:srgbClr val="FFAB40"/>
                </a:solidFill>
              </a:rPr>
              <a:t>i</a:t>
            </a:r>
            <a:r>
              <a:rPr sz="4650" spc="-220" dirty="0">
                <a:solidFill>
                  <a:srgbClr val="FFAB40"/>
                </a:solidFill>
              </a:rPr>
              <a:t>s</a:t>
            </a:r>
            <a:r>
              <a:rPr sz="4650" spc="-175" dirty="0">
                <a:solidFill>
                  <a:srgbClr val="FFAB40"/>
                </a:solidFill>
              </a:rPr>
              <a:t>e</a:t>
            </a:r>
            <a:r>
              <a:rPr sz="4650" spc="-190" dirty="0">
                <a:solidFill>
                  <a:srgbClr val="FFAB40"/>
                </a:solidFill>
              </a:rPr>
              <a:t>a</a:t>
            </a:r>
            <a:r>
              <a:rPr sz="4650" spc="-220" dirty="0">
                <a:solidFill>
                  <a:srgbClr val="FFAB40"/>
                </a:solidFill>
              </a:rPr>
              <a:t>s</a:t>
            </a:r>
            <a:r>
              <a:rPr sz="4650" spc="-105" dirty="0">
                <a:solidFill>
                  <a:srgbClr val="FFAB40"/>
                </a:solidFill>
              </a:rPr>
              <a:t>e</a:t>
            </a:r>
            <a:endParaRPr sz="4650" dirty="0"/>
          </a:p>
        </p:txBody>
      </p:sp>
      <p:sp>
        <p:nvSpPr>
          <p:cNvPr id="4" name="object 4"/>
          <p:cNvSpPr txBox="1"/>
          <p:nvPr/>
        </p:nvSpPr>
        <p:spPr>
          <a:xfrm>
            <a:off x="1954961" y="2602204"/>
            <a:ext cx="5153660" cy="2536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2350" spc="15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spc="1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9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350" spc="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-36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-165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235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350" spc="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30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235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20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b="1" spc="-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b="1" spc="-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350" b="1" spc="-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50" b="1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350" b="1" spc="-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b="1" spc="-12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35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-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b="1" spc="-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b="1" spc="-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b="1" spc="-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350" b="1" spc="-1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b="1" spc="-4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-36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5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3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23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14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35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10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-36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-1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350" spc="20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20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-35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spc="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3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65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3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10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spc="-36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35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9155" y="1442859"/>
            <a:ext cx="934783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270" dirty="0">
                <a:solidFill>
                  <a:srgbClr val="FFAB40"/>
                </a:solidFill>
              </a:rPr>
              <a:t>T</a:t>
            </a:r>
            <a:r>
              <a:rPr sz="4850" spc="-430" dirty="0">
                <a:solidFill>
                  <a:srgbClr val="FFAB40"/>
                </a:solidFill>
              </a:rPr>
              <a:t>r</a:t>
            </a:r>
            <a:r>
              <a:rPr sz="4850" spc="-150" dirty="0">
                <a:solidFill>
                  <a:srgbClr val="FFAB40"/>
                </a:solidFill>
              </a:rPr>
              <a:t>a</a:t>
            </a:r>
            <a:r>
              <a:rPr sz="4850" spc="-95" dirty="0">
                <a:solidFill>
                  <a:srgbClr val="FFAB40"/>
                </a:solidFill>
              </a:rPr>
              <a:t>ditional</a:t>
            </a:r>
            <a:r>
              <a:rPr sz="4850" spc="-240" dirty="0">
                <a:solidFill>
                  <a:srgbClr val="FFAB40"/>
                </a:solidFill>
              </a:rPr>
              <a:t> </a:t>
            </a:r>
            <a:r>
              <a:rPr sz="4850" spc="-110" dirty="0">
                <a:solidFill>
                  <a:srgbClr val="FFAB40"/>
                </a:solidFill>
              </a:rPr>
              <a:t>Risk</a:t>
            </a:r>
            <a:r>
              <a:rPr sz="4850" spc="-240" dirty="0">
                <a:solidFill>
                  <a:srgbClr val="FFAB40"/>
                </a:solidFill>
              </a:rPr>
              <a:t> </a:t>
            </a:r>
            <a:r>
              <a:rPr sz="4850" spc="40" dirty="0">
                <a:solidFill>
                  <a:srgbClr val="FFAB40"/>
                </a:solidFill>
              </a:rPr>
              <a:t>A</a:t>
            </a:r>
            <a:r>
              <a:rPr sz="4850" spc="-145" dirty="0">
                <a:solidFill>
                  <a:srgbClr val="FFAB40"/>
                </a:solidFill>
              </a:rPr>
              <a:t>ssess</a:t>
            </a:r>
            <a:r>
              <a:rPr sz="4850" spc="-225" dirty="0">
                <a:solidFill>
                  <a:srgbClr val="FFAB40"/>
                </a:solidFill>
              </a:rPr>
              <a:t>m</a:t>
            </a:r>
            <a:r>
              <a:rPr sz="4850" spc="-65" dirty="0">
                <a:solidFill>
                  <a:srgbClr val="FFAB40"/>
                </a:solidFill>
              </a:rPr>
              <a:t>ent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706828" y="2939065"/>
            <a:ext cx="8872220" cy="1510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635" algn="ctr">
              <a:lnSpc>
                <a:spcPct val="99100"/>
              </a:lnSpc>
              <a:spcBef>
                <a:spcPts val="125"/>
              </a:spcBef>
            </a:pP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section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outline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limitations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500" i="1" spc="-35" dirty="0">
                <a:solidFill>
                  <a:srgbClr val="FFFFFF"/>
                </a:solidFill>
                <a:latin typeface="Verdana"/>
                <a:cs typeface="Verdana"/>
              </a:rPr>
              <a:t>traditional </a:t>
            </a:r>
            <a:r>
              <a:rPr sz="2500" i="1" spc="-75" dirty="0">
                <a:solidFill>
                  <a:srgbClr val="FFFFFF"/>
                </a:solidFill>
                <a:latin typeface="Verdana"/>
                <a:cs typeface="Verdana"/>
              </a:rPr>
              <a:t>risk </a:t>
            </a:r>
            <a:r>
              <a:rPr sz="2500" i="1" spc="-8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i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i="1" spc="-12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500" i="1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i="1" spc="-12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500" i="1" spc="13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500" i="1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i="1" spc="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i="1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i="1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et</a:t>
            </a:r>
            <a:r>
              <a:rPr sz="240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0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36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8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discuss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shortcomings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conventional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40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00" spc="-114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6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4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-114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36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1750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5213" y="1442859"/>
            <a:ext cx="679577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85" dirty="0">
                <a:solidFill>
                  <a:srgbClr val="FFAB40"/>
                </a:solidFill>
              </a:rPr>
              <a:t>F</a:t>
            </a:r>
            <a:r>
              <a:rPr sz="4850" spc="-170" dirty="0">
                <a:solidFill>
                  <a:srgbClr val="FFAB40"/>
                </a:solidFill>
              </a:rPr>
              <a:t>e</a:t>
            </a:r>
            <a:r>
              <a:rPr sz="4850" spc="-145" dirty="0">
                <a:solidFill>
                  <a:srgbClr val="FFAB40"/>
                </a:solidFill>
              </a:rPr>
              <a:t>atu</a:t>
            </a:r>
            <a:r>
              <a:rPr sz="4850" spc="-155" dirty="0">
                <a:solidFill>
                  <a:srgbClr val="FFAB40"/>
                </a:solidFill>
              </a:rPr>
              <a:t>r</a:t>
            </a:r>
            <a:r>
              <a:rPr sz="4850" spc="-95" dirty="0">
                <a:solidFill>
                  <a:srgbClr val="FFAB40"/>
                </a:solidFill>
              </a:rPr>
              <a:t>e</a:t>
            </a:r>
            <a:r>
              <a:rPr sz="4850" spc="-240" dirty="0">
                <a:solidFill>
                  <a:srgbClr val="FFAB40"/>
                </a:solidFill>
              </a:rPr>
              <a:t> </a:t>
            </a:r>
            <a:r>
              <a:rPr sz="4850" spc="-50" dirty="0">
                <a:solidFill>
                  <a:srgbClr val="FFAB40"/>
                </a:solidFill>
              </a:rPr>
              <a:t>E</a:t>
            </a:r>
            <a:r>
              <a:rPr sz="4850" spc="-25" dirty="0">
                <a:solidFill>
                  <a:srgbClr val="FFAB40"/>
                </a:solidFill>
              </a:rPr>
              <a:t>n</a:t>
            </a:r>
            <a:r>
              <a:rPr sz="4850" spc="-45" dirty="0">
                <a:solidFill>
                  <a:srgbClr val="FFAB40"/>
                </a:solidFill>
              </a:rPr>
              <a:t>gi</a:t>
            </a:r>
            <a:r>
              <a:rPr sz="4850" spc="-35" dirty="0">
                <a:solidFill>
                  <a:srgbClr val="FFAB40"/>
                </a:solidFill>
              </a:rPr>
              <a:t>n</a:t>
            </a:r>
            <a:r>
              <a:rPr sz="4850" spc="-160" dirty="0">
                <a:solidFill>
                  <a:srgbClr val="FFAB40"/>
                </a:solidFill>
              </a:rPr>
              <a:t>ee</a:t>
            </a:r>
            <a:r>
              <a:rPr sz="4850" spc="-130" dirty="0">
                <a:solidFill>
                  <a:srgbClr val="FFAB40"/>
                </a:solidFill>
              </a:rPr>
              <a:t>r</a:t>
            </a:r>
            <a:r>
              <a:rPr sz="4850" spc="-65" dirty="0">
                <a:solidFill>
                  <a:srgbClr val="FFAB40"/>
                </a:solidFill>
              </a:rPr>
              <a:t>i</a:t>
            </a:r>
            <a:r>
              <a:rPr sz="4850" spc="-105" dirty="0">
                <a:solidFill>
                  <a:srgbClr val="FFAB40"/>
                </a:solidFill>
              </a:rPr>
              <a:t>n</a:t>
            </a:r>
            <a:r>
              <a:rPr sz="4850" spc="45" dirty="0">
                <a:solidFill>
                  <a:srgbClr val="FFAB40"/>
                </a:solidFill>
              </a:rPr>
              <a:t>g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794199" y="2948546"/>
            <a:ext cx="8697595" cy="1733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>
              <a:lnSpc>
                <a:spcPct val="100899"/>
              </a:lnSpc>
              <a:spcBef>
                <a:spcPts val="100"/>
              </a:spcBef>
            </a:pP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Feature </a:t>
            </a:r>
            <a:r>
              <a:rPr sz="2250" spc="55" dirty="0">
                <a:solidFill>
                  <a:srgbClr val="FFFFFF"/>
                </a:solidFill>
                <a:latin typeface="Verdana"/>
                <a:cs typeface="Verdana"/>
              </a:rPr>
              <a:t>engineering </a:t>
            </a:r>
            <a:r>
              <a:rPr sz="2250" spc="-20" dirty="0">
                <a:solidFill>
                  <a:srgbClr val="FFFFFF"/>
                </a:solidFill>
                <a:latin typeface="Verdana"/>
                <a:cs typeface="Verdana"/>
              </a:rPr>
              <a:t>plays </a:t>
            </a:r>
            <a:r>
              <a:rPr sz="2250" spc="-1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250" spc="5" dirty="0">
                <a:solidFill>
                  <a:srgbClr val="FFFFFF"/>
                </a:solidFill>
                <a:latin typeface="Verdana"/>
                <a:cs typeface="Verdana"/>
              </a:rPr>
              <a:t>pivotal 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role </a:t>
            </a:r>
            <a:r>
              <a:rPr sz="2250" spc="5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250" spc="75" dirty="0">
                <a:solidFill>
                  <a:srgbClr val="FFFFFF"/>
                </a:solidFill>
                <a:latin typeface="Verdana"/>
                <a:cs typeface="Verdana"/>
              </a:rPr>
              <a:t>enhancing </a:t>
            </a:r>
            <a:r>
              <a:rPr sz="2250" spc="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2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predictive </a:t>
            </a:r>
            <a:r>
              <a:rPr sz="2250" spc="10" dirty="0">
                <a:solidFill>
                  <a:srgbClr val="FFFFFF"/>
                </a:solidFill>
                <a:latin typeface="Verdana"/>
                <a:cs typeface="Verdana"/>
              </a:rPr>
              <a:t>accuracy </a:t>
            </a:r>
            <a:r>
              <a:rPr sz="2250" spc="1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250" spc="75" dirty="0">
                <a:solidFill>
                  <a:srgbClr val="FFFFFF"/>
                </a:solidFill>
                <a:latin typeface="Verdana"/>
                <a:cs typeface="Verdana"/>
              </a:rPr>
              <a:t>machine </a:t>
            </a:r>
            <a:r>
              <a:rPr sz="2250" spc="30" dirty="0">
                <a:solidFill>
                  <a:srgbClr val="FFFFFF"/>
                </a:solidFill>
                <a:latin typeface="Verdana"/>
                <a:cs typeface="Verdana"/>
              </a:rPr>
              <a:t>learning 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models. </a:t>
            </a:r>
            <a:r>
              <a:rPr sz="2250" spc="100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250" spc="30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2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10" dirty="0">
                <a:solidFill>
                  <a:srgbClr val="FFFFFF"/>
                </a:solidFill>
                <a:latin typeface="Verdana"/>
                <a:cs typeface="Verdana"/>
              </a:rPr>
              <a:t>delve</a:t>
            </a:r>
            <a:r>
              <a:rPr sz="22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35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2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1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22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1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45" dirty="0">
                <a:solidFill>
                  <a:srgbClr val="FFFFFF"/>
                </a:solidFill>
                <a:latin typeface="Verdana"/>
                <a:cs typeface="Verdana"/>
              </a:rPr>
              <a:t>extracting</a:t>
            </a:r>
            <a:r>
              <a:rPr sz="225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65" dirty="0">
                <a:solidFill>
                  <a:srgbClr val="FFFFFF"/>
                </a:solidFill>
                <a:latin typeface="Verdana"/>
                <a:cs typeface="Verdana"/>
              </a:rPr>
              <a:t>relevant</a:t>
            </a:r>
            <a:r>
              <a:rPr sz="225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65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r>
              <a:rPr sz="2250" b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40" dirty="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sz="2250" spc="-7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250" spc="-77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lang="en-US" sz="2000" dirty="0">
                <a:solidFill>
                  <a:srgbClr val="4070A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</a:rPr>
              <a:t>'Heart_Disease_Prediction.csv’ </a:t>
            </a:r>
            <a:r>
              <a:rPr sz="2250" spc="5" dirty="0">
                <a:solidFill>
                  <a:srgbClr val="FFFFFF"/>
                </a:solidFill>
                <a:latin typeface="Verdana"/>
                <a:cs typeface="Verdana"/>
              </a:rPr>
              <a:t>datasets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improve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22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15" dirty="0">
                <a:solidFill>
                  <a:srgbClr val="FFFFFF"/>
                </a:solidFill>
                <a:latin typeface="Verdana"/>
                <a:cs typeface="Verdana"/>
              </a:rPr>
              <a:t>outcomes.</a:t>
            </a:r>
            <a:endParaRPr sz="225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26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325" y="1833004"/>
            <a:ext cx="10097973" cy="581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endParaRPr lang="en-US" sz="2300" spc="7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1. </a:t>
            </a:r>
            <a:r>
              <a:rPr lang="en-US" sz="2300" b="1" u="sng" spc="70" dirty="0">
                <a:solidFill>
                  <a:srgbClr val="FFFFFF"/>
                </a:solidFill>
                <a:latin typeface="Verdana"/>
                <a:cs typeface="Verdana"/>
              </a:rPr>
              <a:t>Data Acquisition and Understanding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Import essential libraries such as NumPy, Pandas, Matplotlib, Seaborn.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Read the dataset using Pandas </a:t>
            </a:r>
            <a:r>
              <a:rPr lang="en-US" sz="2300" spc="70" dirty="0" err="1">
                <a:solidFill>
                  <a:srgbClr val="FFFFFF"/>
                </a:solidFill>
                <a:latin typeface="Verdana"/>
                <a:cs typeface="Verdana"/>
              </a:rPr>
              <a:t>read_csv</a:t>
            </a: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() function.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Understand the structure of the dataset using head(), info(), describe(), shape, and columns.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2. </a:t>
            </a:r>
            <a:r>
              <a:rPr lang="en-US" sz="2300" b="1" u="sng" spc="70" dirty="0">
                <a:solidFill>
                  <a:srgbClr val="FFFFFF"/>
                </a:solidFill>
                <a:latin typeface="Verdana"/>
                <a:cs typeface="Verdana"/>
              </a:rPr>
              <a:t>Exploratory Data Analysis (EDA)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a. </a:t>
            </a:r>
            <a:r>
              <a:rPr lang="en-US" sz="2300" i="1" u="sng" spc="70" dirty="0">
                <a:solidFill>
                  <a:srgbClr val="FFFFFF"/>
                </a:solidFill>
                <a:latin typeface="Verdana"/>
                <a:cs typeface="Verdana"/>
              </a:rPr>
              <a:t>Categorical Data Analysis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Visualize counts of different categories for each feature concerning the presence or absence of heart disease using </a:t>
            </a:r>
            <a:r>
              <a:rPr lang="en-US" sz="2300" spc="70" dirty="0" err="1">
                <a:solidFill>
                  <a:srgbClr val="FFFFFF"/>
                </a:solidFill>
                <a:latin typeface="Verdana"/>
                <a:cs typeface="Verdana"/>
              </a:rPr>
              <a:t>Seaborn's</a:t>
            </a: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300" spc="70" dirty="0" err="1">
                <a:solidFill>
                  <a:srgbClr val="FFFFFF"/>
                </a:solidFill>
                <a:latin typeface="Verdana"/>
                <a:cs typeface="Verdana"/>
              </a:rPr>
              <a:t>countplot</a:t>
            </a: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().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b. </a:t>
            </a:r>
            <a:r>
              <a:rPr lang="en-US" sz="2300" i="1" u="sng" spc="70" dirty="0">
                <a:solidFill>
                  <a:srgbClr val="FFFFFF"/>
                </a:solidFill>
                <a:latin typeface="Verdana"/>
                <a:cs typeface="Verdana"/>
              </a:rPr>
              <a:t>Continuous Data Analysis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70" dirty="0">
                <a:solidFill>
                  <a:srgbClr val="FFFFFF"/>
                </a:solidFill>
                <a:latin typeface="Verdana"/>
                <a:cs typeface="Verdana"/>
              </a:rPr>
              <a:t>Plot distributions and bar plots to understand the relationships between continuous features and heart disease presence or absence.</a:t>
            </a:r>
            <a:endParaRPr sz="23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3" y="1115365"/>
            <a:ext cx="5214937" cy="69858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IN" sz="4400" spc="-60" dirty="0">
                <a:solidFill>
                  <a:srgbClr val="FFAB40"/>
                </a:solidFill>
              </a:rPr>
              <a:t>METHODOLOGY</a:t>
            </a:r>
            <a:endParaRPr sz="4400" dirty="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0750" y="739901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1590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2350" y="214029"/>
            <a:ext cx="741045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4850" spc="-50" dirty="0">
                <a:solidFill>
                  <a:srgbClr val="FFAB40"/>
                </a:solidFill>
              </a:rPr>
              <a:t>Methodology</a:t>
            </a:r>
            <a:endParaRPr sz="4850" dirty="0"/>
          </a:p>
        </p:txBody>
      </p:sp>
      <p:sp>
        <p:nvSpPr>
          <p:cNvPr id="4" name="object 4"/>
          <p:cNvSpPr txBox="1"/>
          <p:nvPr/>
        </p:nvSpPr>
        <p:spPr>
          <a:xfrm>
            <a:off x="1911350" y="1237048"/>
            <a:ext cx="14751204" cy="47955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3. </a:t>
            </a:r>
            <a:r>
              <a:rPr lang="en-IN" sz="2000" u="sng" spc="65" dirty="0">
                <a:solidFill>
                  <a:srgbClr val="FFFFFF"/>
                </a:solidFill>
                <a:latin typeface="Verdana"/>
              </a:rPr>
              <a:t>Data Preprocessing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Encode categorical data using </a:t>
            </a:r>
            <a:r>
              <a:rPr lang="en-IN" sz="2000" spc="65" dirty="0" err="1">
                <a:solidFill>
                  <a:srgbClr val="FFFFFF"/>
                </a:solidFill>
                <a:latin typeface="Verdana"/>
              </a:rPr>
              <a:t>LabelEncoder</a:t>
            </a:r>
            <a:r>
              <a:rPr lang="en-IN" sz="2000" spc="65" dirty="0">
                <a:solidFill>
                  <a:srgbClr val="FFFFFF"/>
                </a:solidFill>
                <a:latin typeface="Verdana"/>
              </a:rPr>
              <a:t>.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Perform one-hot encoding for categorical features.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Scale continuous features using </a:t>
            </a:r>
            <a:r>
              <a:rPr lang="en-IN" sz="2000" spc="65" dirty="0" err="1">
                <a:solidFill>
                  <a:srgbClr val="FFFFFF"/>
                </a:solidFill>
                <a:latin typeface="Verdana"/>
              </a:rPr>
              <a:t>StandardScaler</a:t>
            </a:r>
            <a:r>
              <a:rPr lang="en-IN" sz="2000" spc="65" dirty="0">
                <a:solidFill>
                  <a:srgbClr val="FFFFFF"/>
                </a:solidFill>
                <a:latin typeface="Verdana"/>
              </a:rPr>
              <a:t>.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4. </a:t>
            </a:r>
            <a:r>
              <a:rPr lang="en-IN" sz="2000" b="1" u="sng" spc="65" dirty="0">
                <a:solidFill>
                  <a:srgbClr val="FFFFFF"/>
                </a:solidFill>
                <a:latin typeface="Verdana"/>
              </a:rPr>
              <a:t>Model Building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a. Model Selection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Choose appropriate classification models such as Logistic Regression, Naive Bayes, Support Vector Classifier, K Nearest Neighbours, Decision Tree Classifier, Random Forest Classifier, and </a:t>
            </a:r>
            <a:r>
              <a:rPr lang="en-IN" sz="2000" spc="65" dirty="0" err="1">
                <a:solidFill>
                  <a:srgbClr val="FFFFFF"/>
                </a:solidFill>
                <a:latin typeface="Verdana"/>
              </a:rPr>
              <a:t>XGBoost</a:t>
            </a:r>
            <a:r>
              <a:rPr lang="en-IN" sz="2000" spc="65" dirty="0">
                <a:solidFill>
                  <a:srgbClr val="FFFFFF"/>
                </a:solidFill>
                <a:latin typeface="Verdana"/>
              </a:rPr>
              <a:t> Classifier.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b. Model Training and Evaluation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Split the dataset into training and testing sets using </a:t>
            </a:r>
            <a:r>
              <a:rPr lang="en-IN" sz="2000" spc="65" dirty="0" err="1">
                <a:solidFill>
                  <a:srgbClr val="FFFFFF"/>
                </a:solidFill>
                <a:latin typeface="Verdana"/>
              </a:rPr>
              <a:t>train_test_split</a:t>
            </a:r>
            <a:r>
              <a:rPr lang="en-IN" sz="2000" spc="65" dirty="0">
                <a:solidFill>
                  <a:srgbClr val="FFFFFF"/>
                </a:solidFill>
                <a:latin typeface="Verdana"/>
              </a:rPr>
              <a:t>().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Train each model on the training set.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Evaluate each model's accuracy on the testing set using </a:t>
            </a:r>
            <a:r>
              <a:rPr lang="en-IN" sz="2000" spc="65" dirty="0" err="1">
                <a:solidFill>
                  <a:srgbClr val="FFFFFF"/>
                </a:solidFill>
                <a:latin typeface="Verdana"/>
              </a:rPr>
              <a:t>accuracy_score</a:t>
            </a:r>
            <a:r>
              <a:rPr lang="en-IN" sz="2000" spc="65" dirty="0">
                <a:solidFill>
                  <a:srgbClr val="FFFFFF"/>
                </a:solidFill>
                <a:latin typeface="Verdana"/>
              </a:rPr>
              <a:t>().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Visualize the accuracy of each model using a bar plot.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c. Hyperparameter Tuning (Optional)</a:t>
            </a:r>
          </a:p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lang="en-IN" sz="2000" spc="65" dirty="0">
                <a:solidFill>
                  <a:srgbClr val="FFFFFF"/>
                </a:solidFill>
                <a:latin typeface="Verdana"/>
              </a:rPr>
              <a:t>Tune hyperparameters for models like K Nearest Neighbours and Decision Trees to optimize performance.</a:t>
            </a:r>
            <a:endParaRPr sz="2000" spc="65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9050" y="6287261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" y="-107950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326" y="1873250"/>
            <a:ext cx="8309903" cy="4733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5. Model Evaluation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a. Confusion Matrix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Visualize the confusion matrix using </a:t>
            </a:r>
            <a:r>
              <a:rPr lang="en-US" sz="2300" spc="20" dirty="0" err="1">
                <a:solidFill>
                  <a:srgbClr val="FFFFFF"/>
                </a:solidFill>
                <a:latin typeface="Verdana"/>
                <a:cs typeface="Verdana"/>
              </a:rPr>
              <a:t>Seaborn's</a:t>
            </a: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 heatmap().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b. Classification Report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Generate a classification report using </a:t>
            </a:r>
            <a:r>
              <a:rPr lang="en-US" sz="2300" spc="20" dirty="0" err="1">
                <a:solidFill>
                  <a:srgbClr val="FFFFFF"/>
                </a:solidFill>
                <a:latin typeface="Verdana"/>
                <a:cs typeface="Verdana"/>
              </a:rPr>
              <a:t>classification_report</a:t>
            </a: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() to get precision, recall, F1-score, and support metrics for each class.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6. Results Interpretation and Conclusion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Summarize the findings from model evaluation.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Discuss the strengths and weaknesses of each model.</a:t>
            </a: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lang="en-US" sz="2300" spc="20" dirty="0">
                <a:solidFill>
                  <a:srgbClr val="FFFFFF"/>
                </a:solidFill>
                <a:latin typeface="Verdana"/>
                <a:cs typeface="Verdana"/>
              </a:rPr>
              <a:t>Draw conclusions and make recommendations based on the analysis.</a:t>
            </a:r>
            <a:endParaRPr sz="23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596" y="842963"/>
            <a:ext cx="51860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dirty="0">
                <a:solidFill>
                  <a:schemeClr val="accent6"/>
                </a:solidFill>
              </a:rPr>
              <a:t>Methodology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83661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35" dirty="0">
                <a:solidFill>
                  <a:srgbClr val="FFAB40"/>
                </a:solidFill>
              </a:rPr>
              <a:t>Validation</a:t>
            </a:r>
            <a:r>
              <a:rPr sz="4800" spc="-250" dirty="0">
                <a:solidFill>
                  <a:srgbClr val="FFAB40"/>
                </a:solidFill>
              </a:rPr>
              <a:t> </a:t>
            </a:r>
            <a:r>
              <a:rPr sz="4800" spc="-85" dirty="0">
                <a:solidFill>
                  <a:srgbClr val="FFAB40"/>
                </a:solidFill>
              </a:rPr>
              <a:t>and</a:t>
            </a:r>
            <a:r>
              <a:rPr sz="4800" spc="-250" dirty="0">
                <a:solidFill>
                  <a:srgbClr val="FFAB40"/>
                </a:solidFill>
              </a:rPr>
              <a:t> </a:t>
            </a:r>
            <a:r>
              <a:rPr sz="4800" spc="-135" dirty="0">
                <a:solidFill>
                  <a:srgbClr val="FFAB40"/>
                </a:solidFill>
              </a:rPr>
              <a:t>Evaluation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0516" y="2146258"/>
            <a:ext cx="7733234" cy="70820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100"/>
              </a:spcBef>
            </a:pPr>
            <a:r>
              <a:rPr lang="en-US" sz="2250" b="1" u="sng" spc="25" dirty="0">
                <a:solidFill>
                  <a:srgbClr val="FFFFFF"/>
                </a:solidFill>
                <a:latin typeface="Verdana"/>
                <a:cs typeface="Verdana"/>
              </a:rPr>
              <a:t>Model Performance:</a:t>
            </a:r>
          </a:p>
          <a:p>
            <a:pPr marL="355600" marR="5080" indent="-342900">
              <a:lnSpc>
                <a:spcPct val="1008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spc="25" dirty="0">
                <a:solidFill>
                  <a:srgbClr val="FFFFFF"/>
                </a:solidFill>
                <a:latin typeface="Verdana"/>
                <a:cs typeface="Verdana"/>
              </a:rPr>
              <a:t>Random Forest Classifier achieved the highest accuracy of 85.19% in predicting heart disease presence or absence.</a:t>
            </a:r>
          </a:p>
          <a:p>
            <a:pPr marL="355600" marR="5080" indent="-342900">
              <a:lnSpc>
                <a:spcPct val="1008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spc="25" dirty="0">
                <a:solidFill>
                  <a:srgbClr val="FFFFFF"/>
                </a:solidFill>
                <a:latin typeface="Verdana"/>
                <a:cs typeface="Verdana"/>
              </a:rPr>
              <a:t>Logistic Regression and K Nearest </a:t>
            </a:r>
            <a:r>
              <a:rPr lang="en-US" sz="2250" spc="25" dirty="0" err="1">
                <a:solidFill>
                  <a:srgbClr val="FFFFFF"/>
                </a:solidFill>
                <a:latin typeface="Verdana"/>
                <a:cs typeface="Verdana"/>
              </a:rPr>
              <a:t>Neighbours</a:t>
            </a:r>
            <a:r>
              <a:rPr lang="en-US" sz="2250" spc="25" dirty="0">
                <a:solidFill>
                  <a:srgbClr val="FFFFFF"/>
                </a:solidFill>
                <a:latin typeface="Verdana"/>
                <a:cs typeface="Verdana"/>
              </a:rPr>
              <a:t> followed closely with accuracies of 83.95%.</a:t>
            </a:r>
          </a:p>
          <a:p>
            <a:pPr marL="12700" marR="5080">
              <a:lnSpc>
                <a:spcPct val="100899"/>
              </a:lnSpc>
              <a:spcBef>
                <a:spcPts val="100"/>
              </a:spcBef>
            </a:pPr>
            <a:r>
              <a:rPr lang="en-US" sz="2250" b="1" u="sng" spc="25" dirty="0">
                <a:solidFill>
                  <a:srgbClr val="FFFFFF"/>
                </a:solidFill>
                <a:latin typeface="Verdana"/>
                <a:cs typeface="Verdana"/>
              </a:rPr>
              <a:t>Validation and Evaluation:</a:t>
            </a:r>
          </a:p>
          <a:p>
            <a:pPr marL="355600" marR="5080" indent="-342900">
              <a:lnSpc>
                <a:spcPct val="1008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spc="25" dirty="0">
                <a:solidFill>
                  <a:srgbClr val="FFFFFF"/>
                </a:solidFill>
                <a:latin typeface="Verdana"/>
                <a:cs typeface="Verdana"/>
              </a:rPr>
              <a:t>Employed train-test split and evaluated models using metrics like accuracy, precision, recall, and F1-score.</a:t>
            </a:r>
          </a:p>
          <a:p>
            <a:pPr marL="355600" marR="5080" indent="-342900">
              <a:lnSpc>
                <a:spcPct val="1008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spc="25" dirty="0">
                <a:solidFill>
                  <a:srgbClr val="FFFFFF"/>
                </a:solidFill>
                <a:latin typeface="Verdana"/>
                <a:cs typeface="Verdana"/>
              </a:rPr>
              <a:t>Confusion matrix analysis demonstrated Random Forest Classifier's balanced performance in predicting heart disease.</a:t>
            </a:r>
          </a:p>
          <a:p>
            <a:pPr marL="12700" marR="5080">
              <a:lnSpc>
                <a:spcPct val="100899"/>
              </a:lnSpc>
              <a:spcBef>
                <a:spcPts val="100"/>
              </a:spcBef>
            </a:pPr>
            <a:r>
              <a:rPr lang="en-US" sz="2250" b="1" u="sng" dirty="0">
                <a:solidFill>
                  <a:schemeClr val="bg1"/>
                </a:solidFill>
                <a:latin typeface="Verdana"/>
                <a:cs typeface="Verdana"/>
              </a:rPr>
              <a:t>Interpretation:</a:t>
            </a:r>
          </a:p>
          <a:p>
            <a:pPr marL="355600" marR="5080" indent="-342900">
              <a:lnSpc>
                <a:spcPct val="1008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dirty="0">
                <a:solidFill>
                  <a:schemeClr val="bg1"/>
                </a:solidFill>
                <a:latin typeface="Verdana"/>
                <a:cs typeface="Verdana"/>
              </a:rPr>
              <a:t>Identified key features contributing to heart disease prediction, including age, blood pressure, cholesterol level, and maximum heart rate.</a:t>
            </a:r>
          </a:p>
          <a:p>
            <a:pPr marL="355600" marR="5080" indent="-342900">
              <a:lnSpc>
                <a:spcPct val="1008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dirty="0">
                <a:solidFill>
                  <a:schemeClr val="bg1"/>
                </a:solidFill>
                <a:latin typeface="Verdana"/>
                <a:cs typeface="Verdana"/>
              </a:rPr>
              <a:t>Emphasized the importance of interpretability and domain knowledge in understanding model predictions.</a:t>
            </a:r>
            <a:endParaRPr lang="en-IN" sz="225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DD45E-EEF2-6F95-D904-2EF1D592F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80" y="1872920"/>
            <a:ext cx="5829300" cy="6877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1116</Words>
  <Application>Microsoft Office PowerPoint</Application>
  <PresentationFormat>Custom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Tahoma</vt:lpstr>
      <vt:lpstr>Verdana</vt:lpstr>
      <vt:lpstr>Office Theme</vt:lpstr>
      <vt:lpstr>Machine  Learning Project for  Heart Disease Prediction</vt:lpstr>
      <vt:lpstr>Introduction</vt:lpstr>
      <vt:lpstr>Understanding Heart Disease</vt:lpstr>
      <vt:lpstr>Traditional Risk Assessment</vt:lpstr>
      <vt:lpstr>Feature Engineering</vt:lpstr>
      <vt:lpstr>METHODOLOGY</vt:lpstr>
      <vt:lpstr>Methodology</vt:lpstr>
      <vt:lpstr>Methodology</vt:lpstr>
      <vt:lpstr>Validation and Evaluation</vt:lpstr>
      <vt:lpstr>Analysis</vt:lpstr>
      <vt:lpstr>Analysis</vt:lpstr>
      <vt:lpstr>Analysis</vt:lpstr>
      <vt:lpstr>Case Studies and Success Stories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 Learning Project for  Heart Disease Prediction</dc:title>
  <dc:creator>SUSNATA DAS MAHAPATRA</dc:creator>
  <cp:lastModifiedBy>SUSNATA DAS MAHAPATRA</cp:lastModifiedBy>
  <cp:revision>4</cp:revision>
  <dcterms:created xsi:type="dcterms:W3CDTF">2024-05-06T21:47:56Z</dcterms:created>
  <dcterms:modified xsi:type="dcterms:W3CDTF">2024-05-08T10:18:00Z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2024-05-06T00:00:00Z</vt:filetime>
  </property>
</Properties>
</file>